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orum" panose="02000000000000000000" pitchFamily="2" charset="0"/>
      <p:regular r:id="rId20"/>
    </p:embeddedFon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Montserrat Bold" pitchFamily="2" charset="77"/>
      <p:regular r:id="rId25"/>
      <p:bold r:id="rId26"/>
    </p:embeddedFont>
    <p:embeddedFont>
      <p:font typeface="Montserrat Medium" panose="020F0502020204030204" pitchFamily="34" charset="0"/>
      <p:regular r:id="rId27"/>
      <p:italic r:id="rId28"/>
    </p:embeddedFont>
    <p:embeddedFont>
      <p:font typeface="Montserrat Semi-Bold" pitchFamily="2" charset="77"/>
      <p:regular r:id="rId29"/>
      <p:bold r:id="rId30"/>
    </p:embeddedFont>
    <p:embeddedFont>
      <p:font typeface="TAN Pearl" pitchFamily="2" charset="7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54" autoAdjust="0"/>
  </p:normalViewPr>
  <p:slideViewPr>
    <p:cSldViewPr>
      <p:cViewPr varScale="1">
        <p:scale>
          <a:sx n="69" d="100"/>
          <a:sy n="69" d="100"/>
        </p:scale>
        <p:origin x="92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5194" y="-733671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152436" y="-186532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1511658" y="-3227374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3475623"/>
            <a:ext cx="16230600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</a:rPr>
              <a:t>RENDERING PAINTINGS OF 360º IMAGES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3563" y="6670552"/>
            <a:ext cx="11680874" cy="615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1"/>
              </a:lnSpc>
            </a:pPr>
            <a:r>
              <a:rPr lang="en-US" sz="3700" spc="-210">
                <a:solidFill>
                  <a:srgbClr val="494949"/>
                </a:solidFill>
                <a:latin typeface="Forum"/>
              </a:rPr>
              <a:t>Allen Dufort, Gabby Litterio, Muskaan Patel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89808" y="3229740"/>
            <a:ext cx="13708385" cy="3627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0"/>
              </a:lnSpc>
            </a:pPr>
            <a:r>
              <a:rPr lang="en-US" sz="10875" spc="-619">
                <a:solidFill>
                  <a:srgbClr val="494949"/>
                </a:solidFill>
                <a:latin typeface="TAN Pearl"/>
              </a:rPr>
              <a:t>360 Immersive Videos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78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3493" y="1499034"/>
            <a:ext cx="4808227" cy="8380622"/>
          </a:xfrm>
          <a:custGeom>
            <a:avLst/>
            <a:gdLst/>
            <a:ahLst/>
            <a:cxnLst/>
            <a:rect l="l" t="t" r="r" b="b"/>
            <a:pathLst>
              <a:path w="4808227" h="8380622">
                <a:moveTo>
                  <a:pt x="0" y="0"/>
                </a:moveTo>
                <a:lnTo>
                  <a:pt x="4808227" y="0"/>
                </a:lnTo>
                <a:lnTo>
                  <a:pt x="4808227" y="8380622"/>
                </a:lnTo>
                <a:lnTo>
                  <a:pt x="0" y="838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11" b="-75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86109" y="1499034"/>
            <a:ext cx="4808227" cy="8380622"/>
          </a:xfrm>
          <a:custGeom>
            <a:avLst/>
            <a:gdLst/>
            <a:ahLst/>
            <a:cxnLst/>
            <a:rect l="l" t="t" r="r" b="b"/>
            <a:pathLst>
              <a:path w="4808227" h="8380622">
                <a:moveTo>
                  <a:pt x="0" y="0"/>
                </a:moveTo>
                <a:lnTo>
                  <a:pt x="4808227" y="0"/>
                </a:lnTo>
                <a:lnTo>
                  <a:pt x="4808227" y="8380622"/>
                </a:lnTo>
                <a:lnTo>
                  <a:pt x="0" y="8380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968" b="-10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75361" y="1499034"/>
            <a:ext cx="4719146" cy="8380622"/>
          </a:xfrm>
          <a:custGeom>
            <a:avLst/>
            <a:gdLst/>
            <a:ahLst/>
            <a:cxnLst/>
            <a:rect l="l" t="t" r="r" b="b"/>
            <a:pathLst>
              <a:path w="4719146" h="8380622">
                <a:moveTo>
                  <a:pt x="0" y="0"/>
                </a:moveTo>
                <a:lnTo>
                  <a:pt x="4719146" y="0"/>
                </a:lnTo>
                <a:lnTo>
                  <a:pt x="4719146" y="8380622"/>
                </a:lnTo>
                <a:lnTo>
                  <a:pt x="0" y="8380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303" b="-55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39774" y="269227"/>
            <a:ext cx="16608451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spc="-342">
                <a:solidFill>
                  <a:srgbClr val="494949"/>
                </a:solidFill>
                <a:latin typeface="TAN Pearl"/>
              </a:rPr>
              <a:t>Tiny Planet Effect Photos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2299" y="-566780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411042" y="-206738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1779430" y="-3179500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303563" y="3475623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903005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</a:rPr>
              <a:t>Project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4450" y="3687926"/>
            <a:ext cx="7707571" cy="502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179">
                <a:solidFill>
                  <a:srgbClr val="494949"/>
                </a:solidFill>
                <a:latin typeface="Montserrat"/>
              </a:rPr>
              <a:t>C</a:t>
            </a:r>
            <a:r>
              <a:rPr lang="en-US" sz="2999" u="none" spc="179">
                <a:solidFill>
                  <a:srgbClr val="494949"/>
                </a:solidFill>
                <a:latin typeface="Montserrat"/>
                <a:ea typeface="Montserrat"/>
              </a:rPr>
              <a:t>onvert 360° images into immersive 360° paintings inspired by famous art styles.</a:t>
            </a:r>
          </a:p>
          <a:p>
            <a:pPr marL="647694" lvl="1" indent="-323847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 spc="179">
                <a:solidFill>
                  <a:srgbClr val="494949"/>
                </a:solidFill>
                <a:latin typeface="Montserrat"/>
              </a:rPr>
              <a:t>Employ texture transfer and style transfer methods.</a:t>
            </a:r>
          </a:p>
          <a:p>
            <a:pPr marL="647694" lvl="1" indent="-323847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 spc="179">
                <a:solidFill>
                  <a:srgbClr val="494949"/>
                </a:solidFill>
                <a:latin typeface="Montserrat"/>
              </a:rPr>
              <a:t>Investigate both patch-based  and convolutional neural network methods for implementation.</a:t>
            </a:r>
          </a:p>
          <a:p>
            <a:pPr marL="0" lvl="0" indent="0">
              <a:lnSpc>
                <a:spcPts val="4049"/>
              </a:lnSpc>
              <a:spcBef>
                <a:spcPct val="0"/>
              </a:spcBef>
            </a:pPr>
            <a:endParaRPr lang="en-US" sz="2999" u="none" spc="179">
              <a:solidFill>
                <a:srgbClr val="494949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86757" y="4785930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30165" y="4534902"/>
            <a:ext cx="502056" cy="5020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7066" y="4534902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3627" y="4534902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96139" y="4534902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470886" y="1928862"/>
            <a:ext cx="11346227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</a:rPr>
              <a:t>Development Process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7066" y="5336554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494949"/>
                </a:solidFill>
                <a:latin typeface="Montserrat Semi-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48468" y="5336554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494949"/>
                </a:solidFill>
                <a:latin typeface="Montserrat Semi-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7066" y="6149354"/>
            <a:ext cx="3339687" cy="192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1999">
                <a:solidFill>
                  <a:srgbClr val="494949"/>
                </a:solidFill>
                <a:latin typeface="Montserrat Bold"/>
              </a:rPr>
              <a:t>Input Acquisition:</a:t>
            </a:r>
          </a:p>
          <a:p>
            <a:pPr marL="431797" lvl="1" indent="-215899">
              <a:lnSpc>
                <a:spcPts val="3119"/>
              </a:lnSpc>
              <a:buFont typeface="Arial"/>
              <a:buChar char="•"/>
            </a:pPr>
            <a:r>
              <a:rPr lang="en-US" sz="1999">
                <a:solidFill>
                  <a:srgbClr val="494949"/>
                </a:solidFill>
                <a:latin typeface="Montserrat Medium"/>
                <a:ea typeface="Montserrat Medium"/>
              </a:rPr>
              <a:t>Get a 360° photo as the base image plus image for style/texture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48468" y="6149354"/>
            <a:ext cx="2671460" cy="192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1999">
                <a:solidFill>
                  <a:srgbClr val="494949"/>
                </a:solidFill>
                <a:latin typeface="Montserrat Bold"/>
              </a:rPr>
              <a:t>Mask Creation:</a:t>
            </a:r>
          </a:p>
          <a:p>
            <a:pPr marL="431797" lvl="1" indent="-215899">
              <a:lnSpc>
                <a:spcPts val="3119"/>
              </a:lnSpc>
              <a:buFont typeface="Arial"/>
              <a:buChar char="•"/>
            </a:pPr>
            <a:r>
              <a:rPr lang="en-US" sz="1999">
                <a:solidFill>
                  <a:srgbClr val="494949"/>
                </a:solidFill>
                <a:latin typeface="Montserrat Medium"/>
              </a:rPr>
              <a:t>Make mask to separate background and foreground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1930" y="5336554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494949"/>
                </a:solidFill>
                <a:latin typeface="Montserrat Semi-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71930" y="6149354"/>
            <a:ext cx="2391912" cy="75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1999">
                <a:solidFill>
                  <a:srgbClr val="494949"/>
                </a:solidFill>
                <a:latin typeface="Montserrat Bold"/>
              </a:rPr>
              <a:t>Patch-Based Texture Transfer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14442" y="5336554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494949"/>
                </a:solidFill>
                <a:latin typeface="Montserrat Semi-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14442" y="6149354"/>
            <a:ext cx="3844858" cy="231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1999">
                <a:solidFill>
                  <a:srgbClr val="494949"/>
                </a:solidFill>
                <a:latin typeface="Montserrat Bold"/>
              </a:rPr>
              <a:t>VGG Model Construction:</a:t>
            </a:r>
          </a:p>
          <a:p>
            <a:pPr marL="431797" lvl="1" indent="-215899">
              <a:lnSpc>
                <a:spcPts val="3119"/>
              </a:lnSpc>
              <a:buFont typeface="Arial"/>
              <a:buChar char="•"/>
            </a:pPr>
            <a:r>
              <a:rPr lang="en-US" sz="1999">
                <a:solidFill>
                  <a:srgbClr val="494949"/>
                </a:solidFill>
                <a:latin typeface="Montserrat Medium"/>
              </a:rPr>
              <a:t>Style and content extraction</a:t>
            </a:r>
          </a:p>
          <a:p>
            <a:pPr marL="431797" lvl="1" indent="-215899">
              <a:lnSpc>
                <a:spcPts val="3119"/>
              </a:lnSpc>
              <a:buFont typeface="Arial"/>
              <a:buChar char="•"/>
            </a:pPr>
            <a:r>
              <a:rPr lang="en-US" sz="1999">
                <a:solidFill>
                  <a:srgbClr val="494949"/>
                </a:solidFill>
                <a:latin typeface="Montserrat Medium"/>
              </a:rPr>
              <a:t>Optimization using gradient descent</a:t>
            </a:r>
          </a:p>
          <a:p>
            <a:pPr>
              <a:lnSpc>
                <a:spcPts val="3119"/>
              </a:lnSpc>
            </a:pPr>
            <a:endParaRPr lang="en-US" sz="1999">
              <a:solidFill>
                <a:srgbClr val="494949"/>
              </a:solidFill>
              <a:latin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903005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</a:rPr>
              <a:t>Challenges Faced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4450" y="3687926"/>
            <a:ext cx="7707571" cy="300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179">
                <a:solidFill>
                  <a:srgbClr val="494949"/>
                </a:solidFill>
                <a:latin typeface="Montserrat"/>
              </a:rPr>
              <a:t>Making the 360º images look seamless in the videos</a:t>
            </a:r>
          </a:p>
          <a:p>
            <a:pPr marL="647694" lvl="1" indent="-323847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 spc="179">
                <a:solidFill>
                  <a:srgbClr val="494949"/>
                </a:solidFill>
                <a:latin typeface="Montserrat"/>
              </a:rPr>
              <a:t>Styling whole image vs using masks</a:t>
            </a:r>
          </a:p>
          <a:p>
            <a:pPr marL="647694" lvl="1" indent="-323847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 spc="179">
                <a:solidFill>
                  <a:srgbClr val="494949"/>
                </a:solidFill>
                <a:latin typeface="Montserrat"/>
              </a:rPr>
              <a:t>Applying style transfer with little noise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59" y="1637046"/>
            <a:ext cx="3361514" cy="3361514"/>
            <a:chOff x="0" y="0"/>
            <a:chExt cx="4482019" cy="44820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5000" r="25000"/>
            <a:stretch>
              <a:fillRect/>
            </a:stretch>
          </p:blipFill>
          <p:spPr>
            <a:xfrm>
              <a:off x="0" y="0"/>
              <a:ext cx="4482019" cy="44820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87759" y="5307332"/>
            <a:ext cx="3361514" cy="3361514"/>
            <a:chOff x="0" y="0"/>
            <a:chExt cx="4482019" cy="448201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5000" r="25000"/>
            <a:stretch>
              <a:fillRect/>
            </a:stretch>
          </p:blipFill>
          <p:spPr>
            <a:xfrm>
              <a:off x="0" y="0"/>
              <a:ext cx="4482019" cy="44820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825510" y="1637046"/>
            <a:ext cx="3361514" cy="3361514"/>
            <a:chOff x="0" y="0"/>
            <a:chExt cx="4482019" cy="448201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5000" r="25000"/>
            <a:stretch>
              <a:fillRect/>
            </a:stretch>
          </p:blipFill>
          <p:spPr>
            <a:xfrm>
              <a:off x="0" y="0"/>
              <a:ext cx="4482019" cy="4482019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3825510" y="5307332"/>
            <a:ext cx="3361514" cy="3361514"/>
            <a:chOff x="0" y="0"/>
            <a:chExt cx="4482019" cy="448201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5000" r="25000"/>
            <a:stretch>
              <a:fillRect/>
            </a:stretch>
          </p:blipFill>
          <p:spPr>
            <a:xfrm>
              <a:off x="0" y="0"/>
              <a:ext cx="4482019" cy="448201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463249" y="1637046"/>
            <a:ext cx="3361514" cy="3361514"/>
            <a:chOff x="0" y="0"/>
            <a:chExt cx="4482019" cy="448201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24999" r="25000"/>
            <a:stretch>
              <a:fillRect/>
            </a:stretch>
          </p:blipFill>
          <p:spPr>
            <a:xfrm>
              <a:off x="0" y="0"/>
              <a:ext cx="4482019" cy="448201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7463249" y="5307332"/>
            <a:ext cx="3361514" cy="3361514"/>
            <a:chOff x="0" y="0"/>
            <a:chExt cx="4482019" cy="448201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25000" r="25000"/>
            <a:stretch>
              <a:fillRect/>
            </a:stretch>
          </p:blipFill>
          <p:spPr>
            <a:xfrm>
              <a:off x="0" y="0"/>
              <a:ext cx="4482019" cy="448201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1100988" y="1637046"/>
            <a:ext cx="3361514" cy="3361514"/>
            <a:chOff x="0" y="0"/>
            <a:chExt cx="4482019" cy="448201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l="25000" r="25000"/>
            <a:stretch>
              <a:fillRect/>
            </a:stretch>
          </p:blipFill>
          <p:spPr>
            <a:xfrm>
              <a:off x="0" y="0"/>
              <a:ext cx="4482019" cy="448201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1100988" y="5307332"/>
            <a:ext cx="3361514" cy="3361514"/>
            <a:chOff x="0" y="0"/>
            <a:chExt cx="4482019" cy="448201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9"/>
            <a:srcRect l="25000" r="25000"/>
            <a:stretch>
              <a:fillRect/>
            </a:stretch>
          </p:blipFill>
          <p:spPr>
            <a:xfrm>
              <a:off x="0" y="0"/>
              <a:ext cx="4482019" cy="4482019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4738727" y="1637046"/>
            <a:ext cx="3361514" cy="3361514"/>
            <a:chOff x="0" y="0"/>
            <a:chExt cx="4482019" cy="4482019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rcRect l="16900" r="16900"/>
            <a:stretch>
              <a:fillRect/>
            </a:stretch>
          </p:blipFill>
          <p:spPr>
            <a:xfrm>
              <a:off x="0" y="0"/>
              <a:ext cx="4482019" cy="4482019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4738727" y="5307332"/>
            <a:ext cx="3361514" cy="3361514"/>
            <a:chOff x="0" y="0"/>
            <a:chExt cx="4482019" cy="4482019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1"/>
            <a:srcRect l="14500" r="14500"/>
            <a:stretch>
              <a:fillRect/>
            </a:stretch>
          </p:blipFill>
          <p:spPr>
            <a:xfrm>
              <a:off x="0" y="0"/>
              <a:ext cx="4482019" cy="4482019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2362889" y="305451"/>
            <a:ext cx="13562234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spc="-342">
                <a:solidFill>
                  <a:srgbClr val="494949"/>
                </a:solidFill>
                <a:latin typeface="TAN Pearl"/>
              </a:rPr>
              <a:t>Sample Styles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105" y="1506214"/>
            <a:ext cx="8577223" cy="4288612"/>
          </a:xfrm>
          <a:custGeom>
            <a:avLst/>
            <a:gdLst/>
            <a:ahLst/>
            <a:cxnLst/>
            <a:rect l="l" t="t" r="r" b="b"/>
            <a:pathLst>
              <a:path w="8577223" h="4288612">
                <a:moveTo>
                  <a:pt x="0" y="0"/>
                </a:moveTo>
                <a:lnTo>
                  <a:pt x="8577223" y="0"/>
                </a:lnTo>
                <a:lnTo>
                  <a:pt x="8577223" y="4288611"/>
                </a:lnTo>
                <a:lnTo>
                  <a:pt x="0" y="4288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4105" y="5842450"/>
            <a:ext cx="8577223" cy="4288612"/>
          </a:xfrm>
          <a:custGeom>
            <a:avLst/>
            <a:gdLst/>
            <a:ahLst/>
            <a:cxnLst/>
            <a:rect l="l" t="t" r="r" b="b"/>
            <a:pathLst>
              <a:path w="8577223" h="4288612">
                <a:moveTo>
                  <a:pt x="0" y="0"/>
                </a:moveTo>
                <a:lnTo>
                  <a:pt x="8577223" y="0"/>
                </a:lnTo>
                <a:lnTo>
                  <a:pt x="8577223" y="4288612"/>
                </a:lnTo>
                <a:lnTo>
                  <a:pt x="0" y="4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1506214"/>
            <a:ext cx="8577223" cy="4288612"/>
          </a:xfrm>
          <a:custGeom>
            <a:avLst/>
            <a:gdLst/>
            <a:ahLst/>
            <a:cxnLst/>
            <a:rect l="l" t="t" r="r" b="b"/>
            <a:pathLst>
              <a:path w="8577223" h="4288612">
                <a:moveTo>
                  <a:pt x="0" y="0"/>
                </a:moveTo>
                <a:lnTo>
                  <a:pt x="8577223" y="0"/>
                </a:lnTo>
                <a:lnTo>
                  <a:pt x="8577223" y="4288611"/>
                </a:lnTo>
                <a:lnTo>
                  <a:pt x="0" y="4288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5842450"/>
            <a:ext cx="8577223" cy="4288612"/>
          </a:xfrm>
          <a:custGeom>
            <a:avLst/>
            <a:gdLst/>
            <a:ahLst/>
            <a:cxnLst/>
            <a:rect l="l" t="t" r="r" b="b"/>
            <a:pathLst>
              <a:path w="8577223" h="4288612">
                <a:moveTo>
                  <a:pt x="0" y="0"/>
                </a:moveTo>
                <a:lnTo>
                  <a:pt x="8577223" y="0"/>
                </a:lnTo>
                <a:lnTo>
                  <a:pt x="8577223" y="4288612"/>
                </a:lnTo>
                <a:lnTo>
                  <a:pt x="0" y="4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39774" y="269227"/>
            <a:ext cx="16608451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spc="-342">
                <a:solidFill>
                  <a:srgbClr val="494949"/>
                </a:solidFill>
                <a:latin typeface="TAN Pearl"/>
              </a:rPr>
              <a:t>Sample Input 360 Images (jpg format)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777" y="1693783"/>
            <a:ext cx="8577223" cy="4288612"/>
          </a:xfrm>
          <a:custGeom>
            <a:avLst/>
            <a:gdLst/>
            <a:ahLst/>
            <a:cxnLst/>
            <a:rect l="l" t="t" r="r" b="b"/>
            <a:pathLst>
              <a:path w="8577223" h="4288612">
                <a:moveTo>
                  <a:pt x="0" y="0"/>
                </a:moveTo>
                <a:lnTo>
                  <a:pt x="8577223" y="0"/>
                </a:lnTo>
                <a:lnTo>
                  <a:pt x="8577223" y="4288612"/>
                </a:lnTo>
                <a:lnTo>
                  <a:pt x="0" y="4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94997" y="5143500"/>
            <a:ext cx="8577223" cy="4288612"/>
          </a:xfrm>
          <a:custGeom>
            <a:avLst/>
            <a:gdLst/>
            <a:ahLst/>
            <a:cxnLst/>
            <a:rect l="l" t="t" r="r" b="b"/>
            <a:pathLst>
              <a:path w="8577223" h="4288612">
                <a:moveTo>
                  <a:pt x="0" y="0"/>
                </a:moveTo>
                <a:lnTo>
                  <a:pt x="8577223" y="0"/>
                </a:lnTo>
                <a:lnTo>
                  <a:pt x="8577223" y="4288612"/>
                </a:lnTo>
                <a:lnTo>
                  <a:pt x="0" y="4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" r="-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9019309" y="2426794"/>
            <a:ext cx="2928846" cy="827399"/>
          </a:xfrm>
          <a:custGeom>
            <a:avLst/>
            <a:gdLst/>
            <a:ahLst/>
            <a:cxnLst/>
            <a:rect l="l" t="t" r="r" b="b"/>
            <a:pathLst>
              <a:path w="2928846" h="827399">
                <a:moveTo>
                  <a:pt x="0" y="827399"/>
                </a:moveTo>
                <a:lnTo>
                  <a:pt x="2928846" y="827399"/>
                </a:lnTo>
                <a:lnTo>
                  <a:pt x="2928846" y="0"/>
                </a:lnTo>
                <a:lnTo>
                  <a:pt x="0" y="0"/>
                </a:lnTo>
                <a:lnTo>
                  <a:pt x="0" y="8273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6466151" y="7325625"/>
            <a:ext cx="2928846" cy="827399"/>
          </a:xfrm>
          <a:custGeom>
            <a:avLst/>
            <a:gdLst/>
            <a:ahLst/>
            <a:cxnLst/>
            <a:rect l="l" t="t" r="r" b="b"/>
            <a:pathLst>
              <a:path w="2928846" h="827399">
                <a:moveTo>
                  <a:pt x="2928846" y="0"/>
                </a:moveTo>
                <a:lnTo>
                  <a:pt x="0" y="0"/>
                </a:lnTo>
                <a:lnTo>
                  <a:pt x="0" y="827399"/>
                </a:lnTo>
                <a:lnTo>
                  <a:pt x="2928846" y="827399"/>
                </a:lnTo>
                <a:lnTo>
                  <a:pt x="2928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91741" y="1809501"/>
            <a:ext cx="3566148" cy="2535207"/>
          </a:xfrm>
          <a:custGeom>
            <a:avLst/>
            <a:gdLst/>
            <a:ahLst/>
            <a:cxnLst/>
            <a:rect l="l" t="t" r="r" b="b"/>
            <a:pathLst>
              <a:path w="3566148" h="2535207">
                <a:moveTo>
                  <a:pt x="0" y="0"/>
                </a:moveTo>
                <a:lnTo>
                  <a:pt x="3566148" y="0"/>
                </a:lnTo>
                <a:lnTo>
                  <a:pt x="3566148" y="2535207"/>
                </a:lnTo>
                <a:lnTo>
                  <a:pt x="0" y="25352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9774" y="269227"/>
            <a:ext cx="16608451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spc="-342">
                <a:solidFill>
                  <a:srgbClr val="494949"/>
                </a:solidFill>
                <a:latin typeface="TAN Pearl"/>
              </a:rPr>
              <a:t>Masking Process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74622" y="2398219"/>
            <a:ext cx="3800386" cy="132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6"/>
              </a:lnSpc>
            </a:pPr>
            <a:r>
              <a:rPr lang="en-US" sz="2768">
                <a:solidFill>
                  <a:srgbClr val="494949"/>
                </a:solidFill>
                <a:latin typeface="Montserrat Bold"/>
              </a:rPr>
              <a:t>Manual Mask created using Adobe Photoshop </a:t>
            </a:r>
          </a:p>
        </p:txBody>
      </p:sp>
      <p:sp>
        <p:nvSpPr>
          <p:cNvPr id="9" name="Freeform 9"/>
          <p:cNvSpPr/>
          <p:nvPr/>
        </p:nvSpPr>
        <p:spPr>
          <a:xfrm>
            <a:off x="2644101" y="6382445"/>
            <a:ext cx="3566148" cy="2535207"/>
          </a:xfrm>
          <a:custGeom>
            <a:avLst/>
            <a:gdLst/>
            <a:ahLst/>
            <a:cxnLst/>
            <a:rect l="l" t="t" r="r" b="b"/>
            <a:pathLst>
              <a:path w="3566148" h="2535207">
                <a:moveTo>
                  <a:pt x="0" y="0"/>
                </a:moveTo>
                <a:lnTo>
                  <a:pt x="3566149" y="0"/>
                </a:lnTo>
                <a:lnTo>
                  <a:pt x="3566149" y="2535207"/>
                </a:lnTo>
                <a:lnTo>
                  <a:pt x="0" y="25352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67049" y="7192035"/>
            <a:ext cx="3120254" cy="88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6"/>
              </a:lnSpc>
            </a:pPr>
            <a:r>
              <a:rPr lang="en-US" sz="2768">
                <a:solidFill>
                  <a:srgbClr val="494949"/>
                </a:solidFill>
                <a:latin typeface="Montserrat Bold"/>
              </a:rPr>
              <a:t>Mask created using OpenCV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80428"/>
            <a:ext cx="9144000" cy="4572000"/>
          </a:xfrm>
          <a:custGeom>
            <a:avLst/>
            <a:gdLst/>
            <a:ahLst/>
            <a:cxnLst/>
            <a:rect l="l" t="t" r="r" b="b"/>
            <a:pathLst>
              <a:path w="9144000" h="4572000">
                <a:moveTo>
                  <a:pt x="0" y="0"/>
                </a:moveTo>
                <a:lnTo>
                  <a:pt x="9144000" y="0"/>
                </a:lnTo>
                <a:lnTo>
                  <a:pt x="9144000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5715000"/>
            <a:ext cx="9144000" cy="4572000"/>
          </a:xfrm>
          <a:custGeom>
            <a:avLst/>
            <a:gdLst/>
            <a:ahLst/>
            <a:cxnLst/>
            <a:rect l="l" t="t" r="r" b="b"/>
            <a:pathLst>
              <a:path w="9144000" h="4572000">
                <a:moveTo>
                  <a:pt x="0" y="0"/>
                </a:moveTo>
                <a:lnTo>
                  <a:pt x="9144000" y="0"/>
                </a:lnTo>
                <a:lnTo>
                  <a:pt x="9144000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39774" y="269227"/>
            <a:ext cx="16608451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spc="-342">
                <a:solidFill>
                  <a:srgbClr val="494949"/>
                </a:solidFill>
                <a:latin typeface="TAN Pearl"/>
              </a:rPr>
              <a:t>Texture Based Patching Outputs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105" y="1506214"/>
            <a:ext cx="8577223" cy="4288612"/>
          </a:xfrm>
          <a:custGeom>
            <a:avLst/>
            <a:gdLst/>
            <a:ahLst/>
            <a:cxnLst/>
            <a:rect l="l" t="t" r="r" b="b"/>
            <a:pathLst>
              <a:path w="8577223" h="4288612">
                <a:moveTo>
                  <a:pt x="0" y="0"/>
                </a:moveTo>
                <a:lnTo>
                  <a:pt x="8577223" y="0"/>
                </a:lnTo>
                <a:lnTo>
                  <a:pt x="8577223" y="4288611"/>
                </a:lnTo>
                <a:lnTo>
                  <a:pt x="0" y="4288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4105" y="5842450"/>
            <a:ext cx="8577223" cy="4288612"/>
          </a:xfrm>
          <a:custGeom>
            <a:avLst/>
            <a:gdLst/>
            <a:ahLst/>
            <a:cxnLst/>
            <a:rect l="l" t="t" r="r" b="b"/>
            <a:pathLst>
              <a:path w="8577223" h="4288612">
                <a:moveTo>
                  <a:pt x="0" y="0"/>
                </a:moveTo>
                <a:lnTo>
                  <a:pt x="8577223" y="0"/>
                </a:lnTo>
                <a:lnTo>
                  <a:pt x="8577223" y="4288612"/>
                </a:lnTo>
                <a:lnTo>
                  <a:pt x="0" y="4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1506214"/>
            <a:ext cx="8577223" cy="4288612"/>
          </a:xfrm>
          <a:custGeom>
            <a:avLst/>
            <a:gdLst/>
            <a:ahLst/>
            <a:cxnLst/>
            <a:rect l="l" t="t" r="r" b="b"/>
            <a:pathLst>
              <a:path w="8577223" h="4288612">
                <a:moveTo>
                  <a:pt x="0" y="0"/>
                </a:moveTo>
                <a:lnTo>
                  <a:pt x="8577223" y="0"/>
                </a:lnTo>
                <a:lnTo>
                  <a:pt x="8577223" y="4288611"/>
                </a:lnTo>
                <a:lnTo>
                  <a:pt x="0" y="4288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5842450"/>
            <a:ext cx="8577223" cy="4288612"/>
          </a:xfrm>
          <a:custGeom>
            <a:avLst/>
            <a:gdLst/>
            <a:ahLst/>
            <a:cxnLst/>
            <a:rect l="l" t="t" r="r" b="b"/>
            <a:pathLst>
              <a:path w="8577223" h="4288612">
                <a:moveTo>
                  <a:pt x="0" y="0"/>
                </a:moveTo>
                <a:lnTo>
                  <a:pt x="8577223" y="0"/>
                </a:lnTo>
                <a:lnTo>
                  <a:pt x="8577223" y="4288612"/>
                </a:lnTo>
                <a:lnTo>
                  <a:pt x="0" y="4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39774" y="269227"/>
            <a:ext cx="16608451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spc="-342">
                <a:solidFill>
                  <a:srgbClr val="494949"/>
                </a:solidFill>
                <a:latin typeface="TAN Pearl"/>
              </a:rPr>
              <a:t>Style Transfer Rendered Outputs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163</Words>
  <Application>Microsoft Macintosh PowerPoint</Application>
  <PresentationFormat>Custom</PresentationFormat>
  <Paragraphs>33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TAN Pearl</vt:lpstr>
      <vt:lpstr>Arial</vt:lpstr>
      <vt:lpstr>Montserrat Medium</vt:lpstr>
      <vt:lpstr>Montserrat Semi-Bold</vt:lpstr>
      <vt:lpstr>Calibri</vt:lpstr>
      <vt:lpstr>Forum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Digital Photo Editing</dc:title>
  <cp:lastModifiedBy>Dufort, Allen</cp:lastModifiedBy>
  <cp:revision>3</cp:revision>
  <dcterms:created xsi:type="dcterms:W3CDTF">2006-08-16T00:00:00Z</dcterms:created>
  <dcterms:modified xsi:type="dcterms:W3CDTF">2023-12-14T05:40:08Z</dcterms:modified>
  <dc:identifier>DAF2kKTVV-A</dc:identifier>
</cp:coreProperties>
</file>